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80" r:id="rId3"/>
    <p:sldId id="305" r:id="rId4"/>
    <p:sldId id="311" r:id="rId5"/>
    <p:sldId id="308" r:id="rId6"/>
    <p:sldId id="310" r:id="rId7"/>
    <p:sldId id="312" r:id="rId8"/>
    <p:sldId id="309" r:id="rId9"/>
    <p:sldId id="313" r:id="rId10"/>
    <p:sldId id="314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972"/>
  </p:normalViewPr>
  <p:slideViewPr>
    <p:cSldViewPr snapToGrid="0" snapToObjects="1">
      <p:cViewPr varScale="1">
        <p:scale>
          <a:sx n="67" d="100"/>
          <a:sy n="67" d="100"/>
        </p:scale>
        <p:origin x="16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02A84A-BE4E-4A34-91CC-5AB5115E3152}" type="doc">
      <dgm:prSet loTypeId="urn:microsoft.com/office/officeart/2005/8/layout/default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DA62556-6E0F-48A0-9F78-FD3CF08765B0}">
      <dgm:prSet/>
      <dgm:spPr/>
      <dgm:t>
        <a:bodyPr/>
        <a:lstStyle/>
        <a:p>
          <a:r>
            <a:rPr lang="es-CL"/>
            <a:t>Flexibilidad Laboral. (Teletrabajo, nomadismo).</a:t>
          </a:r>
          <a:endParaRPr lang="en-US"/>
        </a:p>
      </dgm:t>
    </dgm:pt>
    <dgm:pt modelId="{7A768D6D-2208-47F3-B9EC-9A158FE4478A}" type="parTrans" cxnId="{7E11104C-9214-4CB3-9FB4-98C85142F67C}">
      <dgm:prSet/>
      <dgm:spPr/>
      <dgm:t>
        <a:bodyPr/>
        <a:lstStyle/>
        <a:p>
          <a:endParaRPr lang="en-US"/>
        </a:p>
      </dgm:t>
    </dgm:pt>
    <dgm:pt modelId="{3B58E29C-CE4D-4493-9D0B-79FE0C12DDBD}" type="sibTrans" cxnId="{7E11104C-9214-4CB3-9FB4-98C85142F67C}">
      <dgm:prSet/>
      <dgm:spPr/>
      <dgm:t>
        <a:bodyPr/>
        <a:lstStyle/>
        <a:p>
          <a:endParaRPr lang="en-US"/>
        </a:p>
      </dgm:t>
    </dgm:pt>
    <dgm:pt modelId="{A5D26430-3DDD-478E-96E7-4C20D6907C65}">
      <dgm:prSet/>
      <dgm:spPr/>
      <dgm:t>
        <a:bodyPr/>
        <a:lstStyle/>
        <a:p>
          <a:r>
            <a:rPr lang="es-CL"/>
            <a:t>Conciliación efectiva.</a:t>
          </a:r>
          <a:endParaRPr lang="en-US"/>
        </a:p>
      </dgm:t>
    </dgm:pt>
    <dgm:pt modelId="{3DA8BF62-30A5-4716-AEC1-20B4FB4F192F}" type="parTrans" cxnId="{96617BD6-877C-4FF8-8765-855600376D4E}">
      <dgm:prSet/>
      <dgm:spPr/>
      <dgm:t>
        <a:bodyPr/>
        <a:lstStyle/>
        <a:p>
          <a:endParaRPr lang="en-US"/>
        </a:p>
      </dgm:t>
    </dgm:pt>
    <dgm:pt modelId="{4A71BEC1-7C7E-4C33-B2B9-8B259F2C208A}" type="sibTrans" cxnId="{96617BD6-877C-4FF8-8765-855600376D4E}">
      <dgm:prSet/>
      <dgm:spPr/>
      <dgm:t>
        <a:bodyPr/>
        <a:lstStyle/>
        <a:p>
          <a:endParaRPr lang="en-US"/>
        </a:p>
      </dgm:t>
    </dgm:pt>
    <dgm:pt modelId="{CB61A03D-65FC-415F-A7C4-B658588AB4A6}">
      <dgm:prSet/>
      <dgm:spPr/>
      <dgm:t>
        <a:bodyPr/>
        <a:lstStyle/>
        <a:p>
          <a:r>
            <a:rPr lang="es-CL"/>
            <a:t>Planes de capacitación, desarrollo y promoción.</a:t>
          </a:r>
          <a:endParaRPr lang="en-US"/>
        </a:p>
      </dgm:t>
    </dgm:pt>
    <dgm:pt modelId="{5B83EA37-DFC1-4D5F-9E48-5AEB0C5D70E4}" type="parTrans" cxnId="{3BEB164F-F1A5-4295-8CAA-6415859FB2AA}">
      <dgm:prSet/>
      <dgm:spPr/>
      <dgm:t>
        <a:bodyPr/>
        <a:lstStyle/>
        <a:p>
          <a:endParaRPr lang="en-US"/>
        </a:p>
      </dgm:t>
    </dgm:pt>
    <dgm:pt modelId="{6E66B8AE-170E-47D8-BDCB-898913CB354B}" type="sibTrans" cxnId="{3BEB164F-F1A5-4295-8CAA-6415859FB2AA}">
      <dgm:prSet/>
      <dgm:spPr/>
      <dgm:t>
        <a:bodyPr/>
        <a:lstStyle/>
        <a:p>
          <a:endParaRPr lang="en-US"/>
        </a:p>
      </dgm:t>
    </dgm:pt>
    <dgm:pt modelId="{C8B7B9AA-D010-4D04-83FE-7C2AF953E727}">
      <dgm:prSet/>
      <dgm:spPr/>
      <dgm:t>
        <a:bodyPr/>
        <a:lstStyle/>
        <a:p>
          <a:r>
            <a:rPr lang="es-CL"/>
            <a:t>Planes de Inclusión y Participación.</a:t>
          </a:r>
          <a:endParaRPr lang="en-US"/>
        </a:p>
      </dgm:t>
    </dgm:pt>
    <dgm:pt modelId="{42292E69-1FEE-4F13-B7E6-32EA407057D5}" type="parTrans" cxnId="{4D4B3E5D-6547-459C-AA5B-E36FF2A1D820}">
      <dgm:prSet/>
      <dgm:spPr/>
      <dgm:t>
        <a:bodyPr/>
        <a:lstStyle/>
        <a:p>
          <a:endParaRPr lang="en-US"/>
        </a:p>
      </dgm:t>
    </dgm:pt>
    <dgm:pt modelId="{BD9CF5D0-3518-4F7B-B711-13BE9D751DCF}" type="sibTrans" cxnId="{4D4B3E5D-6547-459C-AA5B-E36FF2A1D820}">
      <dgm:prSet/>
      <dgm:spPr/>
      <dgm:t>
        <a:bodyPr/>
        <a:lstStyle/>
        <a:p>
          <a:endParaRPr lang="en-US"/>
        </a:p>
      </dgm:t>
    </dgm:pt>
    <dgm:pt modelId="{F1B288CA-91D8-47C4-8AFF-0380DAD88212}">
      <dgm:prSet/>
      <dgm:spPr/>
      <dgm:t>
        <a:bodyPr/>
        <a:lstStyle/>
        <a:p>
          <a:r>
            <a:rPr lang="es-CL"/>
            <a:t>Responsabilidad Social en sintonía con los tiempos.</a:t>
          </a:r>
          <a:endParaRPr lang="en-US"/>
        </a:p>
      </dgm:t>
    </dgm:pt>
    <dgm:pt modelId="{CEA3AC8B-140C-48BE-A9D8-4EBF2689ACE5}" type="parTrans" cxnId="{B3C7EF6B-18C5-4069-AE3F-B81C21CD9CAD}">
      <dgm:prSet/>
      <dgm:spPr/>
      <dgm:t>
        <a:bodyPr/>
        <a:lstStyle/>
        <a:p>
          <a:endParaRPr lang="en-US"/>
        </a:p>
      </dgm:t>
    </dgm:pt>
    <dgm:pt modelId="{46330423-8D6E-43D5-84C2-14BEEC20FBAA}" type="sibTrans" cxnId="{B3C7EF6B-18C5-4069-AE3F-B81C21CD9CAD}">
      <dgm:prSet/>
      <dgm:spPr/>
      <dgm:t>
        <a:bodyPr/>
        <a:lstStyle/>
        <a:p>
          <a:endParaRPr lang="en-US"/>
        </a:p>
      </dgm:t>
    </dgm:pt>
    <dgm:pt modelId="{1298E378-4C16-4FCD-972E-C1EAF1881BC7}">
      <dgm:prSet/>
      <dgm:spPr/>
      <dgm:t>
        <a:bodyPr/>
        <a:lstStyle/>
        <a:p>
          <a:r>
            <a:rPr lang="es-CL"/>
            <a:t>Reconocimientos y estímulos permanentes.</a:t>
          </a:r>
          <a:endParaRPr lang="en-US"/>
        </a:p>
      </dgm:t>
    </dgm:pt>
    <dgm:pt modelId="{0632CA61-B7C7-451C-A3F7-DF3B0AB84D9F}" type="parTrans" cxnId="{E3D3CAF7-CF79-4092-BB44-13FE2428C387}">
      <dgm:prSet/>
      <dgm:spPr/>
      <dgm:t>
        <a:bodyPr/>
        <a:lstStyle/>
        <a:p>
          <a:endParaRPr lang="en-US"/>
        </a:p>
      </dgm:t>
    </dgm:pt>
    <dgm:pt modelId="{82AA977D-A065-4F3B-8313-473EFB1AFECE}" type="sibTrans" cxnId="{E3D3CAF7-CF79-4092-BB44-13FE2428C387}">
      <dgm:prSet/>
      <dgm:spPr/>
      <dgm:t>
        <a:bodyPr/>
        <a:lstStyle/>
        <a:p>
          <a:endParaRPr lang="en-US"/>
        </a:p>
      </dgm:t>
    </dgm:pt>
    <dgm:pt modelId="{00F73547-7121-B94B-AB4F-B340E1B4B9D9}" type="pres">
      <dgm:prSet presAssocID="{6102A84A-BE4E-4A34-91CC-5AB5115E3152}" presName="diagram" presStyleCnt="0">
        <dgm:presLayoutVars>
          <dgm:dir/>
          <dgm:resizeHandles val="exact"/>
        </dgm:presLayoutVars>
      </dgm:prSet>
      <dgm:spPr/>
    </dgm:pt>
    <dgm:pt modelId="{8E927426-A9FC-7545-9970-7BB3AE702B2B}" type="pres">
      <dgm:prSet presAssocID="{3DA62556-6E0F-48A0-9F78-FD3CF08765B0}" presName="node" presStyleLbl="node1" presStyleIdx="0" presStyleCnt="6">
        <dgm:presLayoutVars>
          <dgm:bulletEnabled val="1"/>
        </dgm:presLayoutVars>
      </dgm:prSet>
      <dgm:spPr/>
    </dgm:pt>
    <dgm:pt modelId="{6245A240-B7FE-624B-863C-99EE6705C2F5}" type="pres">
      <dgm:prSet presAssocID="{3B58E29C-CE4D-4493-9D0B-79FE0C12DDBD}" presName="sibTrans" presStyleCnt="0"/>
      <dgm:spPr/>
    </dgm:pt>
    <dgm:pt modelId="{73F7E6E9-D4A2-6C4B-AEE4-3491FDE3EC17}" type="pres">
      <dgm:prSet presAssocID="{A5D26430-3DDD-478E-96E7-4C20D6907C65}" presName="node" presStyleLbl="node1" presStyleIdx="1" presStyleCnt="6">
        <dgm:presLayoutVars>
          <dgm:bulletEnabled val="1"/>
        </dgm:presLayoutVars>
      </dgm:prSet>
      <dgm:spPr/>
    </dgm:pt>
    <dgm:pt modelId="{8C8B77AB-E4D2-4A4A-A1C7-119755BDF3F0}" type="pres">
      <dgm:prSet presAssocID="{4A71BEC1-7C7E-4C33-B2B9-8B259F2C208A}" presName="sibTrans" presStyleCnt="0"/>
      <dgm:spPr/>
    </dgm:pt>
    <dgm:pt modelId="{EC182BA2-329F-E34C-8B2F-A5F1F49434CA}" type="pres">
      <dgm:prSet presAssocID="{CB61A03D-65FC-415F-A7C4-B658588AB4A6}" presName="node" presStyleLbl="node1" presStyleIdx="2" presStyleCnt="6">
        <dgm:presLayoutVars>
          <dgm:bulletEnabled val="1"/>
        </dgm:presLayoutVars>
      </dgm:prSet>
      <dgm:spPr/>
    </dgm:pt>
    <dgm:pt modelId="{3297AA98-A4ED-7E49-B23E-1F80F1A2B6A0}" type="pres">
      <dgm:prSet presAssocID="{6E66B8AE-170E-47D8-BDCB-898913CB354B}" presName="sibTrans" presStyleCnt="0"/>
      <dgm:spPr/>
    </dgm:pt>
    <dgm:pt modelId="{09C51D44-894E-7345-A12A-F4D06B5C7A5C}" type="pres">
      <dgm:prSet presAssocID="{C8B7B9AA-D010-4D04-83FE-7C2AF953E727}" presName="node" presStyleLbl="node1" presStyleIdx="3" presStyleCnt="6">
        <dgm:presLayoutVars>
          <dgm:bulletEnabled val="1"/>
        </dgm:presLayoutVars>
      </dgm:prSet>
      <dgm:spPr/>
    </dgm:pt>
    <dgm:pt modelId="{7ECA13E7-999C-4147-B2A3-FA0092F3629D}" type="pres">
      <dgm:prSet presAssocID="{BD9CF5D0-3518-4F7B-B711-13BE9D751DCF}" presName="sibTrans" presStyleCnt="0"/>
      <dgm:spPr/>
    </dgm:pt>
    <dgm:pt modelId="{68047E01-075F-9D4A-804F-C934D3E84D3D}" type="pres">
      <dgm:prSet presAssocID="{F1B288CA-91D8-47C4-8AFF-0380DAD88212}" presName="node" presStyleLbl="node1" presStyleIdx="4" presStyleCnt="6">
        <dgm:presLayoutVars>
          <dgm:bulletEnabled val="1"/>
        </dgm:presLayoutVars>
      </dgm:prSet>
      <dgm:spPr/>
    </dgm:pt>
    <dgm:pt modelId="{5F50C944-0824-3C4F-A41A-B99E74FD41A7}" type="pres">
      <dgm:prSet presAssocID="{46330423-8D6E-43D5-84C2-14BEEC20FBAA}" presName="sibTrans" presStyleCnt="0"/>
      <dgm:spPr/>
    </dgm:pt>
    <dgm:pt modelId="{CBE400F9-21EC-B149-B72C-633BFDA9AF2F}" type="pres">
      <dgm:prSet presAssocID="{1298E378-4C16-4FCD-972E-C1EAF1881BC7}" presName="node" presStyleLbl="node1" presStyleIdx="5" presStyleCnt="6">
        <dgm:presLayoutVars>
          <dgm:bulletEnabled val="1"/>
        </dgm:presLayoutVars>
      </dgm:prSet>
      <dgm:spPr/>
    </dgm:pt>
  </dgm:ptLst>
  <dgm:cxnLst>
    <dgm:cxn modelId="{06D6AA06-ADD2-C442-95EF-685EB8945200}" type="presOf" srcId="{F1B288CA-91D8-47C4-8AFF-0380DAD88212}" destId="{68047E01-075F-9D4A-804F-C934D3E84D3D}" srcOrd="0" destOrd="0" presId="urn:microsoft.com/office/officeart/2005/8/layout/default"/>
    <dgm:cxn modelId="{88A8D849-B7F1-A449-BF56-203B10C734D6}" type="presOf" srcId="{C8B7B9AA-D010-4D04-83FE-7C2AF953E727}" destId="{09C51D44-894E-7345-A12A-F4D06B5C7A5C}" srcOrd="0" destOrd="0" presId="urn:microsoft.com/office/officeart/2005/8/layout/default"/>
    <dgm:cxn modelId="{7E11104C-9214-4CB3-9FB4-98C85142F67C}" srcId="{6102A84A-BE4E-4A34-91CC-5AB5115E3152}" destId="{3DA62556-6E0F-48A0-9F78-FD3CF08765B0}" srcOrd="0" destOrd="0" parTransId="{7A768D6D-2208-47F3-B9EC-9A158FE4478A}" sibTransId="{3B58E29C-CE4D-4493-9D0B-79FE0C12DDBD}"/>
    <dgm:cxn modelId="{3BEB164F-F1A5-4295-8CAA-6415859FB2AA}" srcId="{6102A84A-BE4E-4A34-91CC-5AB5115E3152}" destId="{CB61A03D-65FC-415F-A7C4-B658588AB4A6}" srcOrd="2" destOrd="0" parTransId="{5B83EA37-DFC1-4D5F-9E48-5AEB0C5D70E4}" sibTransId="{6E66B8AE-170E-47D8-BDCB-898913CB354B}"/>
    <dgm:cxn modelId="{4D4B3E5D-6547-459C-AA5B-E36FF2A1D820}" srcId="{6102A84A-BE4E-4A34-91CC-5AB5115E3152}" destId="{C8B7B9AA-D010-4D04-83FE-7C2AF953E727}" srcOrd="3" destOrd="0" parTransId="{42292E69-1FEE-4F13-B7E6-32EA407057D5}" sibTransId="{BD9CF5D0-3518-4F7B-B711-13BE9D751DCF}"/>
    <dgm:cxn modelId="{6F9DF764-3FDB-954F-B201-5F5576275212}" type="presOf" srcId="{6102A84A-BE4E-4A34-91CC-5AB5115E3152}" destId="{00F73547-7121-B94B-AB4F-B340E1B4B9D9}" srcOrd="0" destOrd="0" presId="urn:microsoft.com/office/officeart/2005/8/layout/default"/>
    <dgm:cxn modelId="{B3C7EF6B-18C5-4069-AE3F-B81C21CD9CAD}" srcId="{6102A84A-BE4E-4A34-91CC-5AB5115E3152}" destId="{F1B288CA-91D8-47C4-8AFF-0380DAD88212}" srcOrd="4" destOrd="0" parTransId="{CEA3AC8B-140C-48BE-A9D8-4EBF2689ACE5}" sibTransId="{46330423-8D6E-43D5-84C2-14BEEC20FBAA}"/>
    <dgm:cxn modelId="{13A077BA-188F-0845-BEBC-840EE5F8A546}" type="presOf" srcId="{3DA62556-6E0F-48A0-9F78-FD3CF08765B0}" destId="{8E927426-A9FC-7545-9970-7BB3AE702B2B}" srcOrd="0" destOrd="0" presId="urn:microsoft.com/office/officeart/2005/8/layout/default"/>
    <dgm:cxn modelId="{56A02FBB-C97C-1B4C-8601-AA40052B61CC}" type="presOf" srcId="{1298E378-4C16-4FCD-972E-C1EAF1881BC7}" destId="{CBE400F9-21EC-B149-B72C-633BFDA9AF2F}" srcOrd="0" destOrd="0" presId="urn:microsoft.com/office/officeart/2005/8/layout/default"/>
    <dgm:cxn modelId="{5417F8BB-8265-C04B-9599-7A4BCCFCBDA6}" type="presOf" srcId="{A5D26430-3DDD-478E-96E7-4C20D6907C65}" destId="{73F7E6E9-D4A2-6C4B-AEE4-3491FDE3EC17}" srcOrd="0" destOrd="0" presId="urn:microsoft.com/office/officeart/2005/8/layout/default"/>
    <dgm:cxn modelId="{249B57C3-259A-6742-9078-E063BA0C8F25}" type="presOf" srcId="{CB61A03D-65FC-415F-A7C4-B658588AB4A6}" destId="{EC182BA2-329F-E34C-8B2F-A5F1F49434CA}" srcOrd="0" destOrd="0" presId="urn:microsoft.com/office/officeart/2005/8/layout/default"/>
    <dgm:cxn modelId="{96617BD6-877C-4FF8-8765-855600376D4E}" srcId="{6102A84A-BE4E-4A34-91CC-5AB5115E3152}" destId="{A5D26430-3DDD-478E-96E7-4C20D6907C65}" srcOrd="1" destOrd="0" parTransId="{3DA8BF62-30A5-4716-AEC1-20B4FB4F192F}" sibTransId="{4A71BEC1-7C7E-4C33-B2B9-8B259F2C208A}"/>
    <dgm:cxn modelId="{E3D3CAF7-CF79-4092-BB44-13FE2428C387}" srcId="{6102A84A-BE4E-4A34-91CC-5AB5115E3152}" destId="{1298E378-4C16-4FCD-972E-C1EAF1881BC7}" srcOrd="5" destOrd="0" parTransId="{0632CA61-B7C7-451C-A3F7-DF3B0AB84D9F}" sibTransId="{82AA977D-A065-4F3B-8313-473EFB1AFECE}"/>
    <dgm:cxn modelId="{7ACCDB85-C929-A547-A0DF-979CB654927F}" type="presParOf" srcId="{00F73547-7121-B94B-AB4F-B340E1B4B9D9}" destId="{8E927426-A9FC-7545-9970-7BB3AE702B2B}" srcOrd="0" destOrd="0" presId="urn:microsoft.com/office/officeart/2005/8/layout/default"/>
    <dgm:cxn modelId="{53AC3A23-5067-724B-8396-C94009E170DA}" type="presParOf" srcId="{00F73547-7121-B94B-AB4F-B340E1B4B9D9}" destId="{6245A240-B7FE-624B-863C-99EE6705C2F5}" srcOrd="1" destOrd="0" presId="urn:microsoft.com/office/officeart/2005/8/layout/default"/>
    <dgm:cxn modelId="{5B33BDC8-C414-5841-AD10-4C58CE4ACFCA}" type="presParOf" srcId="{00F73547-7121-B94B-AB4F-B340E1B4B9D9}" destId="{73F7E6E9-D4A2-6C4B-AEE4-3491FDE3EC17}" srcOrd="2" destOrd="0" presId="urn:microsoft.com/office/officeart/2005/8/layout/default"/>
    <dgm:cxn modelId="{EDCB2A56-1382-A14B-A1DE-DAD654137690}" type="presParOf" srcId="{00F73547-7121-B94B-AB4F-B340E1B4B9D9}" destId="{8C8B77AB-E4D2-4A4A-A1C7-119755BDF3F0}" srcOrd="3" destOrd="0" presId="urn:microsoft.com/office/officeart/2005/8/layout/default"/>
    <dgm:cxn modelId="{67B91179-556C-6444-B322-E7CB8B68F004}" type="presParOf" srcId="{00F73547-7121-B94B-AB4F-B340E1B4B9D9}" destId="{EC182BA2-329F-E34C-8B2F-A5F1F49434CA}" srcOrd="4" destOrd="0" presId="urn:microsoft.com/office/officeart/2005/8/layout/default"/>
    <dgm:cxn modelId="{79A069FF-D59A-3E48-8122-897D7C5E3993}" type="presParOf" srcId="{00F73547-7121-B94B-AB4F-B340E1B4B9D9}" destId="{3297AA98-A4ED-7E49-B23E-1F80F1A2B6A0}" srcOrd="5" destOrd="0" presId="urn:microsoft.com/office/officeart/2005/8/layout/default"/>
    <dgm:cxn modelId="{9DD406BB-6A14-FB47-9929-6CDFA5BE3804}" type="presParOf" srcId="{00F73547-7121-B94B-AB4F-B340E1B4B9D9}" destId="{09C51D44-894E-7345-A12A-F4D06B5C7A5C}" srcOrd="6" destOrd="0" presId="urn:microsoft.com/office/officeart/2005/8/layout/default"/>
    <dgm:cxn modelId="{7EF7DBB2-5402-D94E-9BD7-D45799843A3B}" type="presParOf" srcId="{00F73547-7121-B94B-AB4F-B340E1B4B9D9}" destId="{7ECA13E7-999C-4147-B2A3-FA0092F3629D}" srcOrd="7" destOrd="0" presId="urn:microsoft.com/office/officeart/2005/8/layout/default"/>
    <dgm:cxn modelId="{1059A7ED-64D1-F348-94AF-04A44E8631BA}" type="presParOf" srcId="{00F73547-7121-B94B-AB4F-B340E1B4B9D9}" destId="{68047E01-075F-9D4A-804F-C934D3E84D3D}" srcOrd="8" destOrd="0" presId="urn:microsoft.com/office/officeart/2005/8/layout/default"/>
    <dgm:cxn modelId="{E7D9A8CB-20F2-3D41-B553-0901AEF0C2CD}" type="presParOf" srcId="{00F73547-7121-B94B-AB4F-B340E1B4B9D9}" destId="{5F50C944-0824-3C4F-A41A-B99E74FD41A7}" srcOrd="9" destOrd="0" presId="urn:microsoft.com/office/officeart/2005/8/layout/default"/>
    <dgm:cxn modelId="{EB010CF0-5A41-B744-B7FF-E755ED1AD31B}" type="presParOf" srcId="{00F73547-7121-B94B-AB4F-B340E1B4B9D9}" destId="{CBE400F9-21EC-B149-B72C-633BFDA9AF2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27426-A9FC-7545-9970-7BB3AE702B2B}">
      <dsp:nvSpPr>
        <dsp:cNvPr id="0" name=""/>
        <dsp:cNvSpPr/>
      </dsp:nvSpPr>
      <dsp:spPr>
        <a:xfrm>
          <a:off x="156995" y="3150"/>
          <a:ext cx="3207052" cy="19242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900" kern="1200"/>
            <a:t>Flexibilidad Laboral. (Teletrabajo, nomadismo).</a:t>
          </a:r>
          <a:endParaRPr lang="en-US" sz="2900" kern="1200"/>
        </a:p>
      </dsp:txBody>
      <dsp:txXfrm>
        <a:off x="156995" y="3150"/>
        <a:ext cx="3207052" cy="1924231"/>
      </dsp:txXfrm>
    </dsp:sp>
    <dsp:sp modelId="{73F7E6E9-D4A2-6C4B-AEE4-3491FDE3EC17}">
      <dsp:nvSpPr>
        <dsp:cNvPr id="0" name=""/>
        <dsp:cNvSpPr/>
      </dsp:nvSpPr>
      <dsp:spPr>
        <a:xfrm>
          <a:off x="3684752" y="3150"/>
          <a:ext cx="3207052" cy="1924231"/>
        </a:xfrm>
        <a:prstGeom prst="rect">
          <a:avLst/>
        </a:prstGeom>
        <a:solidFill>
          <a:schemeClr val="accent2">
            <a:hueOff val="505987"/>
            <a:satOff val="-9572"/>
            <a:lumOff val="-6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900" kern="1200"/>
            <a:t>Conciliación efectiva.</a:t>
          </a:r>
          <a:endParaRPr lang="en-US" sz="2900" kern="1200"/>
        </a:p>
      </dsp:txBody>
      <dsp:txXfrm>
        <a:off x="3684752" y="3150"/>
        <a:ext cx="3207052" cy="1924231"/>
      </dsp:txXfrm>
    </dsp:sp>
    <dsp:sp modelId="{EC182BA2-329F-E34C-8B2F-A5F1F49434CA}">
      <dsp:nvSpPr>
        <dsp:cNvPr id="0" name=""/>
        <dsp:cNvSpPr/>
      </dsp:nvSpPr>
      <dsp:spPr>
        <a:xfrm>
          <a:off x="7212510" y="3150"/>
          <a:ext cx="3207052" cy="1924231"/>
        </a:xfrm>
        <a:prstGeom prst="rect">
          <a:avLst/>
        </a:prstGeom>
        <a:solidFill>
          <a:schemeClr val="accent2">
            <a:hueOff val="1011974"/>
            <a:satOff val="-19145"/>
            <a:lumOff val="-13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900" kern="1200"/>
            <a:t>Planes de capacitación, desarrollo y promoción.</a:t>
          </a:r>
          <a:endParaRPr lang="en-US" sz="2900" kern="1200"/>
        </a:p>
      </dsp:txBody>
      <dsp:txXfrm>
        <a:off x="7212510" y="3150"/>
        <a:ext cx="3207052" cy="1924231"/>
      </dsp:txXfrm>
    </dsp:sp>
    <dsp:sp modelId="{09C51D44-894E-7345-A12A-F4D06B5C7A5C}">
      <dsp:nvSpPr>
        <dsp:cNvPr id="0" name=""/>
        <dsp:cNvSpPr/>
      </dsp:nvSpPr>
      <dsp:spPr>
        <a:xfrm>
          <a:off x="156995" y="2248086"/>
          <a:ext cx="3207052" cy="1924231"/>
        </a:xfrm>
        <a:prstGeom prst="rect">
          <a:avLst/>
        </a:prstGeom>
        <a:solidFill>
          <a:schemeClr val="accent2">
            <a:hueOff val="1517960"/>
            <a:satOff val="-28717"/>
            <a:lumOff val="-2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900" kern="1200"/>
            <a:t>Planes de Inclusión y Participación.</a:t>
          </a:r>
          <a:endParaRPr lang="en-US" sz="2900" kern="1200"/>
        </a:p>
      </dsp:txBody>
      <dsp:txXfrm>
        <a:off x="156995" y="2248086"/>
        <a:ext cx="3207052" cy="1924231"/>
      </dsp:txXfrm>
    </dsp:sp>
    <dsp:sp modelId="{68047E01-075F-9D4A-804F-C934D3E84D3D}">
      <dsp:nvSpPr>
        <dsp:cNvPr id="0" name=""/>
        <dsp:cNvSpPr/>
      </dsp:nvSpPr>
      <dsp:spPr>
        <a:xfrm>
          <a:off x="3684752" y="2248086"/>
          <a:ext cx="3207052" cy="1924231"/>
        </a:xfrm>
        <a:prstGeom prst="rect">
          <a:avLst/>
        </a:prstGeom>
        <a:solidFill>
          <a:schemeClr val="accent2">
            <a:hueOff val="2023947"/>
            <a:satOff val="-38290"/>
            <a:lumOff val="-26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900" kern="1200"/>
            <a:t>Responsabilidad Social en sintonía con los tiempos.</a:t>
          </a:r>
          <a:endParaRPr lang="en-US" sz="2900" kern="1200"/>
        </a:p>
      </dsp:txBody>
      <dsp:txXfrm>
        <a:off x="3684752" y="2248086"/>
        <a:ext cx="3207052" cy="1924231"/>
      </dsp:txXfrm>
    </dsp:sp>
    <dsp:sp modelId="{CBE400F9-21EC-B149-B72C-633BFDA9AF2F}">
      <dsp:nvSpPr>
        <dsp:cNvPr id="0" name=""/>
        <dsp:cNvSpPr/>
      </dsp:nvSpPr>
      <dsp:spPr>
        <a:xfrm>
          <a:off x="7212510" y="2248086"/>
          <a:ext cx="3207052" cy="1924231"/>
        </a:xfrm>
        <a:prstGeom prst="rect">
          <a:avLst/>
        </a:prstGeom>
        <a:solidFill>
          <a:schemeClr val="accent2">
            <a:hueOff val="2529934"/>
            <a:satOff val="-47862"/>
            <a:lumOff val="-33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900" kern="1200"/>
            <a:t>Reconocimientos y estímulos permanentes.</a:t>
          </a:r>
          <a:endParaRPr lang="en-US" sz="2900" kern="1200"/>
        </a:p>
      </dsp:txBody>
      <dsp:txXfrm>
        <a:off x="7212510" y="2248086"/>
        <a:ext cx="3207052" cy="1924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B0278-9CAD-3C45-A611-7E16922A7879}" type="datetimeFigureOut">
              <a:rPr lang="es-CL" smtClean="0"/>
              <a:t>05-09-22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3858B-EDF4-0E4C-84E7-8DE0D4C2144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8452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En la clase anterior…</a:t>
            </a:r>
          </a:p>
          <a:p>
            <a:r>
              <a:rPr lang="es-CL" dirty="0"/>
              <a:t>Demografía, envejecimiento, psicología del ciclo vital, adaptación y adaptabilidad.</a:t>
            </a:r>
          </a:p>
          <a:p>
            <a:r>
              <a:rPr lang="es-CL" dirty="0"/>
              <a:t>Sensibilización del trabajo.</a:t>
            </a:r>
          </a:p>
          <a:p>
            <a:pPr marL="0" indent="0">
              <a:buNone/>
            </a:pPr>
            <a:r>
              <a:rPr lang="es-CL" dirty="0">
                <a:solidFill>
                  <a:schemeClr val="bg1"/>
                </a:solidFill>
              </a:rPr>
              <a:t>“La cooperación social es nuestra clave para la supervivencia y la reproducción”.</a:t>
            </a:r>
          </a:p>
          <a:p>
            <a:pPr marL="0" indent="0">
              <a:buNone/>
            </a:pPr>
            <a:r>
              <a:rPr lang="es-CL" dirty="0">
                <a:solidFill>
                  <a:schemeClr val="bg1"/>
                </a:solidFill>
              </a:rPr>
              <a:t>- Sapiens, </a:t>
            </a:r>
            <a:r>
              <a:rPr lang="es-CL" dirty="0" err="1">
                <a:solidFill>
                  <a:schemeClr val="bg1"/>
                </a:solidFill>
              </a:rPr>
              <a:t>Yuval</a:t>
            </a:r>
            <a:r>
              <a:rPr lang="es-CL" dirty="0">
                <a:solidFill>
                  <a:schemeClr val="bg1"/>
                </a:solidFill>
              </a:rPr>
              <a:t> Noah </a:t>
            </a:r>
            <a:r>
              <a:rPr lang="es-CL" dirty="0" err="1">
                <a:solidFill>
                  <a:schemeClr val="bg1"/>
                </a:solidFill>
              </a:rPr>
              <a:t>Harari</a:t>
            </a:r>
            <a:endParaRPr lang="es-CL" dirty="0"/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3858B-EDF4-0E4C-84E7-8DE0D4C2144C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5943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En la clase anterior…</a:t>
            </a:r>
          </a:p>
          <a:p>
            <a:r>
              <a:rPr lang="es-CL" dirty="0" err="1"/>
              <a:t>Zenon</a:t>
            </a:r>
            <a:r>
              <a:rPr lang="es-CL" dirty="0"/>
              <a:t> de </a:t>
            </a:r>
            <a:r>
              <a:rPr lang="es-CL" dirty="0" err="1"/>
              <a:t>Citio</a:t>
            </a:r>
            <a:r>
              <a:rPr lang="es-CL" dirty="0"/>
              <a:t>. Dos oídos una boca.</a:t>
            </a:r>
          </a:p>
          <a:p>
            <a:r>
              <a:rPr lang="es-CL" dirty="0"/>
              <a:t>La comunicación. Comunicación efectiva. Hablar asertivo, escucha activa.</a:t>
            </a:r>
          </a:p>
          <a:p>
            <a:r>
              <a:rPr lang="es-CL" dirty="0"/>
              <a:t>El proceso comunicativo.</a:t>
            </a:r>
          </a:p>
          <a:p>
            <a:r>
              <a:rPr lang="es-CL" dirty="0"/>
              <a:t>La interpretación de la realidad.</a:t>
            </a:r>
          </a:p>
          <a:p>
            <a:r>
              <a:rPr lang="es-CL" dirty="0"/>
              <a:t>Las 6 palabras…</a:t>
            </a:r>
          </a:p>
          <a:p>
            <a:r>
              <a:rPr lang="es-CL" dirty="0"/>
              <a:t>Comunicación en el trabajo, ascendente y descendente.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3858B-EDF4-0E4C-84E7-8DE0D4C2144C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4811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Albert </a:t>
            </a:r>
            <a:r>
              <a:rPr lang="es-CL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Schweitzer</a:t>
            </a:r>
            <a:r>
              <a:rPr lang="es-C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1875-1965. Médico, filósofo y teólogo. Luterano. Alemán, francés (Alsacia y Lorena).</a:t>
            </a:r>
          </a:p>
          <a:p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Tío de JP Sartre.</a:t>
            </a:r>
          </a:p>
          <a:p>
            <a:endParaRPr lang="es-CL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Reverencia por la vida.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3858B-EDF4-0E4C-84E7-8DE0D4C2144C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1737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Agencia Española para la Calidad.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3858B-EDF4-0E4C-84E7-8DE0D4C2144C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0042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3858B-EDF4-0E4C-84E7-8DE0D4C2144C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0712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3858B-EDF4-0E4C-84E7-8DE0D4C2144C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5410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3858B-EDF4-0E4C-84E7-8DE0D4C2144C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5485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9/5/22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9/5/22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9/5/22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info.ey.com/rs/520-RXP-003/images/EY%20Work%20Reimagined%202022%20Survey%20-%20Chile.pdf?mkt_tok=NTIwLVJYUC0wMDMAAAGGaqKbQwBAKvm85tljJAamdXdOVnsJuN-2hSd-sJA7elT2S44fi5eKAdhAvPy0sH0PmA5UvP4hLgeiYzdvJgjtLaJ63pwd4h8mgZDnyGVNweEUpUX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904B88-2611-9044-B182-A862D8E11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6" y="2075505"/>
            <a:ext cx="8679915" cy="876230"/>
          </a:xfrm>
        </p:spPr>
        <p:txBody>
          <a:bodyPr>
            <a:normAutofit fontScale="90000"/>
          </a:bodyPr>
          <a:lstStyle/>
          <a:p>
            <a:r>
              <a:rPr lang="es-CL" b="1" dirty="0"/>
              <a:t>Dirección de Personas: </a:t>
            </a:r>
            <a:r>
              <a:rPr lang="es-CL" dirty="0"/>
              <a:t>GFDP01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520573A-CBE1-CB48-BB20-6CEB58D71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36" y="3471069"/>
            <a:ext cx="8673427" cy="1322587"/>
          </a:xfrm>
        </p:spPr>
        <p:txBody>
          <a:bodyPr/>
          <a:lstStyle/>
          <a:p>
            <a:r>
              <a:rPr lang="es-CL" dirty="0"/>
              <a:t>David Chacón Cisterna</a:t>
            </a:r>
            <a:br>
              <a:rPr lang="es-CL" dirty="0"/>
            </a:br>
            <a:r>
              <a:rPr lang="es-CL" sz="1400" dirty="0"/>
              <a:t>Ingeniero en Administración, m. Administración Pública (</a:t>
            </a:r>
            <a:r>
              <a:rPr lang="es-CL" sz="1400" dirty="0" err="1"/>
              <a:t>ULagos</a:t>
            </a:r>
            <a:r>
              <a:rPr lang="es-CL" sz="1400" dirty="0"/>
              <a:t>)</a:t>
            </a:r>
            <a:br>
              <a:rPr lang="es-CL" sz="1400" dirty="0"/>
            </a:br>
            <a:r>
              <a:rPr lang="es-CL" sz="1400" dirty="0"/>
              <a:t>Profesor (c) para la educación técnico profesional con especialidad en Administración (</a:t>
            </a:r>
            <a:r>
              <a:rPr lang="es-CL" sz="1400" dirty="0" err="1"/>
              <a:t>UACh</a:t>
            </a:r>
            <a:r>
              <a:rPr lang="es-CL" sz="1400" dirty="0"/>
              <a:t>)</a:t>
            </a:r>
            <a:br>
              <a:rPr lang="es-CL" sz="1400" dirty="0"/>
            </a:br>
            <a:r>
              <a:rPr lang="es-CL" sz="1400" dirty="0"/>
              <a:t>Diplomado en Liderazgo Social - Diploma en Gobierno y Gestión Pública.</a:t>
            </a:r>
          </a:p>
          <a:p>
            <a:r>
              <a:rPr lang="es-CL" sz="1400" dirty="0"/>
              <a:t>david.chacon03@inacapmail.cl</a:t>
            </a:r>
            <a:endParaRPr lang="es-CL" dirty="0"/>
          </a:p>
        </p:txBody>
      </p:sp>
      <p:pic>
        <p:nvPicPr>
          <p:cNvPr id="4" name="Imagen 3" descr="1.png">
            <a:extLst>
              <a:ext uri="{FF2B5EF4-FFF2-40B4-BE49-F238E27FC236}">
                <a16:creationId xmlns:a16="http://schemas.microsoft.com/office/drawing/2014/main" id="{B1626A98-48C9-5C41-8E0A-F38AE54A1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203" y="1265016"/>
            <a:ext cx="2073593" cy="55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20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15E570-9B9D-584F-9767-BCB2C4E82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D5A57A-E408-3844-9435-37BC23957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hlinkClick r:id="rId2"/>
            <a:extLst>
              <a:ext uri="{FF2B5EF4-FFF2-40B4-BE49-F238E27FC236}">
                <a16:creationId xmlns:a16="http://schemas.microsoft.com/office/drawing/2014/main" id="{661C879E-FE4B-B04D-8B9D-679F3440B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4" y="0"/>
            <a:ext cx="12154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75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460635-C69D-A349-BFE3-9AC1475B0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960120"/>
            <a:ext cx="3865695" cy="4171278"/>
          </a:xfrm>
        </p:spPr>
        <p:txBody>
          <a:bodyPr>
            <a:normAutofit/>
          </a:bodyPr>
          <a:lstStyle/>
          <a:p>
            <a:pPr algn="r"/>
            <a:r>
              <a:rPr lang="es-CL" sz="4400" dirty="0">
                <a:solidFill>
                  <a:schemeClr val="tx1"/>
                </a:solidFill>
              </a:rPr>
              <a:t>Bibliografía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6AAE67F-BEA9-8043-BAEC-56B07D143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 err="1"/>
              <a:t>Ambler</a:t>
            </a:r>
            <a:r>
              <a:rPr lang="es-CL" dirty="0"/>
              <a:t>, T., y Barrow, S. (1996). </a:t>
            </a:r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Employer</a:t>
            </a:r>
            <a:r>
              <a:rPr lang="es-CL" dirty="0"/>
              <a:t> Brand. </a:t>
            </a:r>
            <a:r>
              <a:rPr lang="es-CL" i="1" dirty="0" err="1"/>
              <a:t>Journal</a:t>
            </a:r>
            <a:r>
              <a:rPr lang="es-CL" i="1" dirty="0"/>
              <a:t> of Brand Management, 4</a:t>
            </a:r>
            <a:r>
              <a:rPr lang="es-CL" dirty="0"/>
              <a:t>(3), 185-206. </a:t>
            </a:r>
            <a:r>
              <a:rPr lang="es-CL" dirty="0" err="1"/>
              <a:t>doi</a:t>
            </a:r>
            <a:r>
              <a:rPr lang="es-CL" dirty="0"/>
              <a:t>: 10.1057/bm.1996.42.</a:t>
            </a:r>
          </a:p>
          <a:p>
            <a:r>
              <a:rPr lang="es-CL" dirty="0" err="1"/>
              <a:t>Assens</a:t>
            </a:r>
            <a:r>
              <a:rPr lang="es-CL" dirty="0"/>
              <a:t>, Jordi. (2012). Huevos con Beicon. </a:t>
            </a:r>
            <a:r>
              <a:rPr lang="es-CL" i="1" dirty="0"/>
              <a:t>Cómo lograr el compromiso de sus empleados con la empresa. Cómo gestionar su propio compromiso como empleado. </a:t>
            </a:r>
            <a:r>
              <a:rPr lang="es-CL" dirty="0" err="1"/>
              <a:t>Granica</a:t>
            </a:r>
            <a:r>
              <a:rPr lang="es-CL" dirty="0"/>
              <a:t>, España. </a:t>
            </a:r>
          </a:p>
          <a:p>
            <a:r>
              <a:rPr lang="es-CL" dirty="0"/>
              <a:t>Baguer, Ángel (2001) Un Timón en la Tormenta. Cómo implantar con sencillez la gestión de los recursos humanos. Díaz Santos, España.</a:t>
            </a:r>
          </a:p>
          <a:p>
            <a:r>
              <a:rPr lang="es-CL" dirty="0"/>
              <a:t>Rodríguez-</a:t>
            </a:r>
            <a:r>
              <a:rPr lang="es-CL" dirty="0" err="1"/>
              <a:t>Tarodo</a:t>
            </a:r>
            <a:r>
              <a:rPr lang="es-CL" dirty="0"/>
              <a:t>, Recuero y Blasco (2018). </a:t>
            </a:r>
            <a:r>
              <a:rPr lang="es-CL" i="1" dirty="0" err="1"/>
              <a:t>Employer</a:t>
            </a:r>
            <a:r>
              <a:rPr lang="es-CL" i="1" dirty="0"/>
              <a:t> </a:t>
            </a:r>
            <a:r>
              <a:rPr lang="es-CL" i="1" dirty="0" err="1"/>
              <a:t>Branding</a:t>
            </a:r>
            <a:r>
              <a:rPr lang="es-CL" i="1" dirty="0"/>
              <a:t>: atraer y comprometer el talento en 5 pasos. </a:t>
            </a:r>
            <a:r>
              <a:rPr lang="es-CL" dirty="0"/>
              <a:t>Pearson Educación S.A, España.</a:t>
            </a:r>
            <a:br>
              <a:rPr lang="es-CL" dirty="0"/>
            </a:br>
            <a:endParaRPr lang="es-CL" dirty="0"/>
          </a:p>
          <a:p>
            <a:endParaRPr lang="es-CL" b="1" dirty="0"/>
          </a:p>
        </p:txBody>
      </p:sp>
      <p:pic>
        <p:nvPicPr>
          <p:cNvPr id="32" name="Imagen 31" descr="1.png">
            <a:extLst>
              <a:ext uri="{FF2B5EF4-FFF2-40B4-BE49-F238E27FC236}">
                <a16:creationId xmlns:a16="http://schemas.microsoft.com/office/drawing/2014/main" id="{5F7EAE0F-1959-B746-BC1F-E660958B5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3" y="6091518"/>
            <a:ext cx="2073593" cy="558932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CFA4ECA7-64E3-AF4E-98F7-DAF8800EF439}"/>
              </a:ext>
            </a:extLst>
          </p:cNvPr>
          <p:cNvSpPr txBox="1"/>
          <p:nvPr/>
        </p:nvSpPr>
        <p:spPr>
          <a:xfrm>
            <a:off x="2746983" y="6257808"/>
            <a:ext cx="7374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bg1"/>
                </a:solidFill>
              </a:rPr>
              <a:t>Dirección de Personas / GFDP01 / David Chacón Cisterna</a:t>
            </a:r>
          </a:p>
        </p:txBody>
      </p:sp>
      <p:pic>
        <p:nvPicPr>
          <p:cNvPr id="37" name="Imagen 36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E2988326-F1C3-6642-8123-3682862C8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6688" y="5878838"/>
            <a:ext cx="2025150" cy="88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6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904B88-2611-9044-B182-A862D8E11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6" y="2075505"/>
            <a:ext cx="8679915" cy="876230"/>
          </a:xfrm>
        </p:spPr>
        <p:txBody>
          <a:bodyPr>
            <a:normAutofit/>
          </a:bodyPr>
          <a:lstStyle/>
          <a:p>
            <a:r>
              <a:rPr lang="es-CL" sz="2400" b="1" dirty="0"/>
              <a:t>Dirección de Personas</a:t>
            </a:r>
            <a:endParaRPr lang="es-CL" sz="24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520573A-CBE1-CB48-BB20-6CEB58D71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36" y="3118627"/>
            <a:ext cx="8673427" cy="1675029"/>
          </a:xfrm>
        </p:spPr>
        <p:txBody>
          <a:bodyPr/>
          <a:lstStyle/>
          <a:p>
            <a:r>
              <a:rPr lang="es-CL" sz="2400" dirty="0"/>
              <a:t>Unidad I: </a:t>
            </a:r>
          </a:p>
          <a:p>
            <a:r>
              <a:rPr lang="es-CL" sz="4000" dirty="0" err="1"/>
              <a:t>Employer</a:t>
            </a:r>
            <a:r>
              <a:rPr lang="es-CL" sz="4000" dirty="0"/>
              <a:t> </a:t>
            </a:r>
            <a:r>
              <a:rPr lang="es-CL" sz="4000" dirty="0" err="1"/>
              <a:t>Branding</a:t>
            </a:r>
            <a:endParaRPr lang="es-CL" sz="4000" dirty="0"/>
          </a:p>
        </p:txBody>
      </p:sp>
      <p:pic>
        <p:nvPicPr>
          <p:cNvPr id="4" name="Imagen 3" descr="1.png">
            <a:extLst>
              <a:ext uri="{FF2B5EF4-FFF2-40B4-BE49-F238E27FC236}">
                <a16:creationId xmlns:a16="http://schemas.microsoft.com/office/drawing/2014/main" id="{B1626A98-48C9-5C41-8E0A-F38AE54A1F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203" y="1349681"/>
            <a:ext cx="2073593" cy="55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14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3F68D903-F26B-46F9-911C-92FEC6A69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8E6E148-E023-4954-86E3-30141DFB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  <a:noFill/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D3F982F-CC17-4661-8EAF-7BC5E6735A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90D37B37-763F-44D7-AEBC-44893638D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37E4608D-34B6-48E2-8243-67D04B36F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8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F40C4AC8-50E7-49B1-8864-2CE866701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8B74515D-097E-4D6D-9614-3EE424776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01B715E-8AF8-4069-AFF6-C4731F0C3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4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E1E01D11-2228-4016-AD29-65D1C6DB26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1459FE25-5A43-4BCE-B99B-4F40DE8A4F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3B23074C-316F-47BD-8C6B-EC2FF4952F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A8080108-D92A-4D64-AFA7-DCCBAF669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4CDA9133-E392-4602-8F72-342B0F2B15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41574FAC-64B1-48BF-9962-5F1D6F293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3C0763C8-12E2-42A2-96FE-5731CDF293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FA456C9D-7219-467B-B2AD-D5789A7D2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77284864-DE74-4A45-AD93-F63035040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2ECA1844-43F9-45F6-B52D-4854DBC48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F9ECEA64-1836-4323-A0A3-D4F829112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950F914B-7F44-4D5A-97BB-4BE453F4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A3EFB651-6736-424B-995D-48C4B0E558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FB4E014-64CE-4D11-A129-94A1893FA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FBDC1C1-8061-451F-8181-9F0402645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C35F105D-10BD-4664-8966-82DC76172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C9E557E-56E2-4C47-BB57-B5D2A4FB3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8B4A3DC0-C4F2-7048-847A-D03D587E3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36" y="2936502"/>
            <a:ext cx="8679915" cy="929244"/>
          </a:xfrm>
        </p:spPr>
        <p:txBody>
          <a:bodyPr vert="horz" lIns="228600" tIns="228600" rIns="228600" bIns="0" rtlCol="0" anchor="b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5400" dirty="0"/>
              <a:t>El Desarrollo </a:t>
            </a:r>
            <a:br>
              <a:rPr lang="en-US" sz="5400" dirty="0"/>
            </a:br>
            <a:r>
              <a:rPr lang="en-US" sz="5400" dirty="0"/>
              <a:t>Personal y </a:t>
            </a:r>
            <a:r>
              <a:rPr lang="en-US" sz="5400" dirty="0" err="1"/>
              <a:t>Profesional</a:t>
            </a:r>
            <a:endParaRPr lang="en-US" sz="5400" dirty="0"/>
          </a:p>
        </p:txBody>
      </p:sp>
      <p:pic>
        <p:nvPicPr>
          <p:cNvPr id="56" name="Imagen 55" descr="1.png">
            <a:extLst>
              <a:ext uri="{FF2B5EF4-FFF2-40B4-BE49-F238E27FC236}">
                <a16:creationId xmlns:a16="http://schemas.microsoft.com/office/drawing/2014/main" id="{C29975D4-D412-9641-863A-C463163C1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3" y="6091518"/>
            <a:ext cx="2073593" cy="558932"/>
          </a:xfrm>
          <a:prstGeom prst="rect">
            <a:avLst/>
          </a:prstGeom>
        </p:spPr>
      </p:pic>
      <p:sp>
        <p:nvSpPr>
          <p:cNvPr id="61" name="CuadroTexto 60">
            <a:extLst>
              <a:ext uri="{FF2B5EF4-FFF2-40B4-BE49-F238E27FC236}">
                <a16:creationId xmlns:a16="http://schemas.microsoft.com/office/drawing/2014/main" id="{9F96B5A9-FEC0-A24A-984F-2B848223DA72}"/>
              </a:ext>
            </a:extLst>
          </p:cNvPr>
          <p:cNvSpPr txBox="1"/>
          <p:nvPr/>
        </p:nvSpPr>
        <p:spPr>
          <a:xfrm>
            <a:off x="2746983" y="6257808"/>
            <a:ext cx="7374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Dirección de Personas / GFDP01 / David Chacón Cisterna</a:t>
            </a:r>
          </a:p>
        </p:txBody>
      </p:sp>
      <p:pic>
        <p:nvPicPr>
          <p:cNvPr id="62" name="Imagen 61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93D42A8E-6665-8044-ACDB-65749F7BC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6688" y="5878838"/>
            <a:ext cx="2025150" cy="88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41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Альберт Швейцер">
            <a:extLst>
              <a:ext uri="{FF2B5EF4-FFF2-40B4-BE49-F238E27FC236}">
                <a16:creationId xmlns:a16="http://schemas.microsoft.com/office/drawing/2014/main" id="{62A4AE86-BA5E-084A-9DC9-A5DC0C532F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4875"/>
          <a:stretch/>
        </p:blipFill>
        <p:spPr bwMode="auto">
          <a:xfrm>
            <a:off x="-1" y="-16933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A037BFB-7CB4-DF4D-BE42-0AEC04CE9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C0A521-39DE-6E44-8C08-41F3C8339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2ABFF05-EFEE-AF47-8B27-9FDF8CA815C6}"/>
              </a:ext>
            </a:extLst>
          </p:cNvPr>
          <p:cNvSpPr/>
          <p:nvPr/>
        </p:nvSpPr>
        <p:spPr>
          <a:xfrm>
            <a:off x="6800241" y="1672140"/>
            <a:ext cx="5700409" cy="13555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455159-E296-4044-96E9-0476F39858AE}"/>
              </a:ext>
            </a:extLst>
          </p:cNvPr>
          <p:cNvSpPr txBox="1"/>
          <p:nvPr/>
        </p:nvSpPr>
        <p:spPr>
          <a:xfrm>
            <a:off x="7098459" y="1769728"/>
            <a:ext cx="48151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0" i="1" u="none" strike="noStrike" dirty="0">
                <a:solidFill>
                  <a:schemeClr val="bg1"/>
                </a:solidFill>
                <a:effectLst/>
                <a:latin typeface="Lato" panose="020F0502020204030204" pitchFamily="34" charset="0"/>
              </a:rPr>
              <a:t>“El éxito no es la clave de la felicidad. La felicidad es la clave del éxito. Si amas lo que haces, tendrás éxito”.</a:t>
            </a:r>
          </a:p>
          <a:p>
            <a:pPr algn="r"/>
            <a:r>
              <a:rPr lang="es-CL" i="1" dirty="0">
                <a:solidFill>
                  <a:schemeClr val="bg1"/>
                </a:solidFill>
                <a:latin typeface="Lato" panose="020F0502020204030204" pitchFamily="34" charset="0"/>
              </a:rPr>
              <a:t>- Albert </a:t>
            </a:r>
            <a:r>
              <a:rPr lang="es-CL" i="1" dirty="0" err="1">
                <a:solidFill>
                  <a:schemeClr val="bg1"/>
                </a:solidFill>
                <a:latin typeface="Lato" panose="020F0502020204030204" pitchFamily="34" charset="0"/>
              </a:rPr>
              <a:t>Schweitzer</a:t>
            </a:r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679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736A4C-F3F0-6945-9765-3F47054C6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4400" dirty="0"/>
              <a:t>Salario Emocional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3710BD9-5DC3-2F47-994C-02CD8933AE64}"/>
              </a:ext>
            </a:extLst>
          </p:cNvPr>
          <p:cNvSpPr txBox="1"/>
          <p:nvPr/>
        </p:nvSpPr>
        <p:spPr>
          <a:xfrm>
            <a:off x="1535026" y="1676151"/>
            <a:ext cx="2199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>
                <a:solidFill>
                  <a:schemeClr val="bg1"/>
                </a:solidFill>
              </a:rPr>
              <a:t>CONCEPTO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FBD04D7-C918-3E44-BD0B-D878B2D4BB65}"/>
              </a:ext>
            </a:extLst>
          </p:cNvPr>
          <p:cNvSpPr txBox="1"/>
          <p:nvPr/>
        </p:nvSpPr>
        <p:spPr>
          <a:xfrm>
            <a:off x="4869180" y="1780192"/>
            <a:ext cx="64341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s-CL" sz="2400" dirty="0"/>
              <a:t>“Conceptos asociados a la </a:t>
            </a:r>
            <a:r>
              <a:rPr lang="es-CL" sz="2400" dirty="0">
                <a:solidFill>
                  <a:schemeClr val="accent5"/>
                </a:solidFill>
              </a:rPr>
              <a:t>retribución de un empleado</a:t>
            </a:r>
            <a:r>
              <a:rPr lang="es-CL" sz="2400" dirty="0"/>
              <a:t> en los que se incluyen </a:t>
            </a:r>
            <a:r>
              <a:rPr lang="es-CL" sz="2400" dirty="0">
                <a:solidFill>
                  <a:schemeClr val="accent5"/>
                </a:solidFill>
              </a:rPr>
              <a:t>cuestiones de carácter no económico </a:t>
            </a:r>
            <a:r>
              <a:rPr lang="es-CL" sz="2400" dirty="0"/>
              <a:t>y cuyo fin es satisfacer las necesidades </a:t>
            </a:r>
            <a:r>
              <a:rPr lang="es-CL" sz="2400" dirty="0">
                <a:solidFill>
                  <a:schemeClr val="accent5"/>
                </a:solidFill>
              </a:rPr>
              <a:t>personales, familiares y profesionales </a:t>
            </a:r>
            <a:r>
              <a:rPr lang="es-CL" sz="2400" dirty="0"/>
              <a:t>del trabajador, mejorando la </a:t>
            </a:r>
            <a:r>
              <a:rPr lang="es-CL" sz="2400" dirty="0">
                <a:solidFill>
                  <a:schemeClr val="accent5"/>
                </a:solidFill>
              </a:rPr>
              <a:t>calidad de vida </a:t>
            </a:r>
            <a:r>
              <a:rPr lang="es-CL" sz="2400" dirty="0"/>
              <a:t>del mismo y fomentando la </a:t>
            </a:r>
            <a:r>
              <a:rPr lang="es-CL" sz="2400" dirty="0">
                <a:solidFill>
                  <a:schemeClr val="accent5"/>
                </a:solidFill>
              </a:rPr>
              <a:t>conciliación laboral</a:t>
            </a:r>
            <a:r>
              <a:rPr lang="es-CL" sz="2400" dirty="0"/>
              <a:t>” – AEC</a:t>
            </a:r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§"/>
            </a:pPr>
            <a:endParaRPr lang="es-CL" sz="2400" dirty="0"/>
          </a:p>
        </p:txBody>
      </p:sp>
      <p:pic>
        <p:nvPicPr>
          <p:cNvPr id="33" name="Imagen 32" descr="Logo.png">
            <a:extLst>
              <a:ext uri="{FF2B5EF4-FFF2-40B4-BE49-F238E27FC236}">
                <a16:creationId xmlns:a16="http://schemas.microsoft.com/office/drawing/2014/main" id="{EF25CBBB-6FBD-F743-B3EE-4F8238BE8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30" y="6137889"/>
            <a:ext cx="1638966" cy="442406"/>
          </a:xfrm>
          <a:prstGeom prst="rect">
            <a:avLst/>
          </a:prstGeom>
        </p:spPr>
      </p:pic>
      <p:pic>
        <p:nvPicPr>
          <p:cNvPr id="6" name="Imagen 5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0EA3249F-0427-CB40-B531-2C576BDC7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9337" y="5893657"/>
            <a:ext cx="2030400" cy="891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F209467-F78F-C944-889F-933337C6C65C}"/>
              </a:ext>
            </a:extLst>
          </p:cNvPr>
          <p:cNvSpPr txBox="1"/>
          <p:nvPr/>
        </p:nvSpPr>
        <p:spPr>
          <a:xfrm>
            <a:off x="3386918" y="6200658"/>
            <a:ext cx="6094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tx2"/>
                </a:solidFill>
              </a:rPr>
              <a:t>Dirección de Personas / GFDP01 / David Chacón Cisterna</a:t>
            </a:r>
          </a:p>
        </p:txBody>
      </p:sp>
    </p:spTree>
    <p:extLst>
      <p:ext uri="{BB962C8B-B14F-4D97-AF65-F5344CB8AC3E}">
        <p14:creationId xmlns:p14="http://schemas.microsoft.com/office/powerpoint/2010/main" val="2062089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143" name="Rectangle 14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D8F9110-C519-2C4F-8C57-2DA0F34BA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960120"/>
            <a:ext cx="3865695" cy="4171278"/>
          </a:xfrm>
        </p:spPr>
        <p:txBody>
          <a:bodyPr vert="horz" lIns="228600" tIns="228600" rIns="228600" bIns="0" rtlCol="0">
            <a:normAutofit/>
          </a:bodyPr>
          <a:lstStyle/>
          <a:p>
            <a:pPr algn="r"/>
            <a:r>
              <a:rPr lang="en-US" sz="4400" dirty="0" err="1">
                <a:solidFill>
                  <a:schemeClr val="tx1"/>
                </a:solidFill>
              </a:rPr>
              <a:t>Ventajas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de un </a:t>
            </a:r>
            <a:r>
              <a:rPr lang="en-US" sz="4400" dirty="0" err="1">
                <a:solidFill>
                  <a:schemeClr val="tx1"/>
                </a:solidFill>
              </a:rPr>
              <a:t>Salario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Emocional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Adecuado</a:t>
            </a:r>
            <a:endParaRPr lang="en-US" sz="4400" dirty="0">
              <a:solidFill>
                <a:schemeClr val="tx1"/>
              </a:solidFill>
            </a:endParaRP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2" name="Imagen 141" descr="1.png">
            <a:extLst>
              <a:ext uri="{FF2B5EF4-FFF2-40B4-BE49-F238E27FC236}">
                <a16:creationId xmlns:a16="http://schemas.microsoft.com/office/drawing/2014/main" id="{7BFF1611-B0B7-5742-B3D8-6AD277AF1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3" y="6091518"/>
            <a:ext cx="2073593" cy="558932"/>
          </a:xfrm>
          <a:prstGeom prst="rect">
            <a:avLst/>
          </a:prstGeom>
        </p:spPr>
      </p:pic>
      <p:sp>
        <p:nvSpPr>
          <p:cNvPr id="144" name="CuadroTexto 143">
            <a:extLst>
              <a:ext uri="{FF2B5EF4-FFF2-40B4-BE49-F238E27FC236}">
                <a16:creationId xmlns:a16="http://schemas.microsoft.com/office/drawing/2014/main" id="{F14CCDA6-6F74-4B46-B9B8-A32FCD0CF018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bg1"/>
                </a:solidFill>
              </a:rPr>
              <a:t>Dirección de Personas / GFDP01 / David Chacón Cisterna</a:t>
            </a:r>
          </a:p>
        </p:txBody>
      </p:sp>
      <p:pic>
        <p:nvPicPr>
          <p:cNvPr id="32" name="Imagen 31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CD399945-06F0-FC4E-89A9-2DC2D450D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5545" y="5870943"/>
            <a:ext cx="2026800" cy="88942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BFC4E8-5B41-924A-BA1B-818992CE4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314" y="1183571"/>
            <a:ext cx="6281873" cy="3815467"/>
          </a:xfrm>
        </p:spPr>
        <p:txBody>
          <a:bodyPr>
            <a:normAutofit fontScale="85000" lnSpcReduction="10000"/>
          </a:bodyPr>
          <a:lstStyle/>
          <a:p>
            <a:r>
              <a:rPr lang="es-CL" sz="2400" dirty="0"/>
              <a:t>Bajos índices de rotación del personal.</a:t>
            </a:r>
          </a:p>
          <a:p>
            <a:r>
              <a:rPr lang="es-CL" sz="2400" dirty="0"/>
              <a:t>Reducción de gastos en la gestión de personas.</a:t>
            </a:r>
          </a:p>
          <a:p>
            <a:r>
              <a:rPr lang="es-CL" sz="2400" dirty="0"/>
              <a:t>Bajos niveles de ausentismo</a:t>
            </a:r>
          </a:p>
          <a:p>
            <a:r>
              <a:rPr lang="es-CL" sz="2400" dirty="0"/>
              <a:t>Empleados satisfechos, con elevados índices de productividad y competitividad.</a:t>
            </a:r>
          </a:p>
          <a:p>
            <a:r>
              <a:rPr lang="es-CL" sz="2400" dirty="0"/>
              <a:t>Altos niveles de especialización.</a:t>
            </a:r>
          </a:p>
          <a:p>
            <a:r>
              <a:rPr lang="es-CL" sz="2400" dirty="0"/>
              <a:t>Sensación de Bienestar y Completitud.</a:t>
            </a:r>
          </a:p>
          <a:p>
            <a:r>
              <a:rPr lang="es-CL" sz="2400" dirty="0"/>
              <a:t>Sentido ético de la función laboral.</a:t>
            </a:r>
          </a:p>
        </p:txBody>
      </p:sp>
    </p:spTree>
    <p:extLst>
      <p:ext uri="{BB962C8B-B14F-4D97-AF65-F5344CB8AC3E}">
        <p14:creationId xmlns:p14="http://schemas.microsoft.com/office/powerpoint/2010/main" val="308885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074BECC-0C2C-AF4C-BA35-313E50DAB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133" y="229118"/>
            <a:ext cx="8673427" cy="1048945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tx1"/>
                </a:solidFill>
              </a:rPr>
              <a:t>Ideas de Salario Emocional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E265F770-E2EA-CBBB-5472-948421692B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366065"/>
              </p:ext>
            </p:extLst>
          </p:nvPr>
        </p:nvGraphicFramePr>
        <p:xfrm>
          <a:off x="807567" y="1145039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3" name="Imagen 32" descr="Logo.png">
            <a:extLst>
              <a:ext uri="{FF2B5EF4-FFF2-40B4-BE49-F238E27FC236}">
                <a16:creationId xmlns:a16="http://schemas.microsoft.com/office/drawing/2014/main" id="{9B9EF982-D9B2-E347-8F9F-E17090443B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30" y="6137889"/>
            <a:ext cx="1638966" cy="442406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D3FE2A24-B6E8-C84A-A7DD-761CF4FE3921}"/>
              </a:ext>
            </a:extLst>
          </p:cNvPr>
          <p:cNvSpPr txBox="1"/>
          <p:nvPr/>
        </p:nvSpPr>
        <p:spPr>
          <a:xfrm>
            <a:off x="3386918" y="6200658"/>
            <a:ext cx="6094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tx2"/>
                </a:solidFill>
              </a:rPr>
              <a:t>Dirección de Personas / GFDP01 / David Chacón Cisterna</a:t>
            </a:r>
          </a:p>
        </p:txBody>
      </p:sp>
      <p:pic>
        <p:nvPicPr>
          <p:cNvPr id="6" name="Imagen 5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D998F796-7EC6-4044-9314-09FEB8338C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47262" y="5893657"/>
            <a:ext cx="2030400" cy="8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30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9F83BD-774A-624E-8E40-CA00C2021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¿Cuándo cambiar de trabajo?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EE3CD5-F049-504A-BC78-EC6E9087C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AB43F74-9C9B-F34A-A181-1C70F1272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633" y="0"/>
            <a:ext cx="61595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865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9F83BD-774A-624E-8E40-CA00C2021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/>
              <a:t>Quiet</a:t>
            </a:r>
            <a:r>
              <a:rPr lang="es-CL" dirty="0"/>
              <a:t> </a:t>
            </a:r>
            <a:r>
              <a:rPr lang="es-CL" dirty="0" err="1"/>
              <a:t>Quitting</a:t>
            </a:r>
            <a:r>
              <a:rPr lang="es-CL" dirty="0"/>
              <a:t>.</a:t>
            </a:r>
            <a:br>
              <a:rPr lang="es-CL" dirty="0"/>
            </a:br>
            <a:r>
              <a:rPr lang="es-CL" dirty="0"/>
              <a:t>Renuncia Silenciosa.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EE3CD5-F049-504A-BC78-EC6E9087C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CL" sz="2800" dirty="0"/>
              <a:t>La Renuncia Silenciosa, es un concepto utilizado para referirse a un trabajador que realiza </a:t>
            </a:r>
            <a:r>
              <a:rPr lang="es-CL" sz="2800" dirty="0">
                <a:solidFill>
                  <a:schemeClr val="accent5"/>
                </a:solidFill>
              </a:rPr>
              <a:t>lo que se espera de una posición laboral. Nada más ni nada menos.</a:t>
            </a:r>
          </a:p>
          <a:p>
            <a:r>
              <a:rPr lang="es-CL" sz="2800" dirty="0"/>
              <a:t>Implica recompensar por sobre el trabajo, el tiempo dedicado a la realización </a:t>
            </a:r>
            <a:r>
              <a:rPr lang="es-CL" sz="2800" dirty="0">
                <a:solidFill>
                  <a:schemeClr val="accent5"/>
                </a:solidFill>
              </a:rPr>
              <a:t>familiar, social y personal</a:t>
            </a:r>
            <a:r>
              <a:rPr lang="es-CL" sz="2800" dirty="0"/>
              <a:t>.</a:t>
            </a:r>
          </a:p>
          <a:p>
            <a:r>
              <a:rPr lang="es-CL" sz="2800" dirty="0"/>
              <a:t>Trabajar para vivir, no vivir para trabajar.</a:t>
            </a:r>
          </a:p>
        </p:txBody>
      </p:sp>
    </p:spTree>
    <p:extLst>
      <p:ext uri="{BB962C8B-B14F-4D97-AF65-F5344CB8AC3E}">
        <p14:creationId xmlns:p14="http://schemas.microsoft.com/office/powerpoint/2010/main" val="2085178344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3209</TotalTime>
  <Words>628</Words>
  <Application>Microsoft Macintosh PowerPoint</Application>
  <PresentationFormat>Panorámica</PresentationFormat>
  <Paragraphs>66</Paragraphs>
  <Slides>11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Calibri</vt:lpstr>
      <vt:lpstr>Calibri Light</vt:lpstr>
      <vt:lpstr>Lato</vt:lpstr>
      <vt:lpstr>Rockwell</vt:lpstr>
      <vt:lpstr>Wingdings</vt:lpstr>
      <vt:lpstr>Atlas</vt:lpstr>
      <vt:lpstr>Dirección de Personas: GFDP01</vt:lpstr>
      <vt:lpstr>Dirección de Personas</vt:lpstr>
      <vt:lpstr>El Desarrollo  Personal y Profesional</vt:lpstr>
      <vt:lpstr>Presentación de PowerPoint</vt:lpstr>
      <vt:lpstr>Salario Emocional</vt:lpstr>
      <vt:lpstr>Ventajas  de un Salario Emocional Adecuado</vt:lpstr>
      <vt:lpstr>Ideas de Salario Emocional</vt:lpstr>
      <vt:lpstr>¿Cuándo cambiar de trabajo?</vt:lpstr>
      <vt:lpstr>Quiet Quitting. Renuncia Silenciosa.</vt:lpstr>
      <vt:lpstr>Presentación de PowerPoint</vt:lpstr>
      <vt:lpstr>Bibliografía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Dirección de Personas: GFDP01</dc:title>
  <dc:creator>David Chacon Cisterna</dc:creator>
  <cp:lastModifiedBy>David Chacon Cisterna</cp:lastModifiedBy>
  <cp:revision>28</cp:revision>
  <dcterms:created xsi:type="dcterms:W3CDTF">2022-08-16T03:37:52Z</dcterms:created>
  <dcterms:modified xsi:type="dcterms:W3CDTF">2022-09-05T21:27:37Z</dcterms:modified>
</cp:coreProperties>
</file>