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99" r:id="rId2"/>
    <p:sldId id="296" r:id="rId3"/>
    <p:sldId id="30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4099"/>
  </p:normalViewPr>
  <p:slideViewPr>
    <p:cSldViewPr snapToGrid="0" snapToObjects="1">
      <p:cViewPr varScale="1">
        <p:scale>
          <a:sx n="76" d="100"/>
          <a:sy n="76" d="100"/>
        </p:scale>
        <p:origin x="1328" y="192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6CCFB-C3E2-AB49-9702-3B5FE6415714}" type="datetimeFigureOut">
              <a:rPr lang="es-CL" smtClean="0"/>
              <a:t>25-08-22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65BDC-C894-E04E-9F99-8C18A75A9E8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6240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s-CL" dirty="0"/>
              <a:t>Del total de qué? Cuándo?</a:t>
            </a:r>
          </a:p>
          <a:p>
            <a:pPr marL="228600" indent="-228600">
              <a:buAutoNum type="arabicPeriod"/>
            </a:pPr>
            <a:r>
              <a:rPr lang="es-CL" dirty="0"/>
              <a:t>Definir mejor la relación causa efecto y espacio tiempo.</a:t>
            </a:r>
          </a:p>
          <a:p>
            <a:pPr marL="228600" indent="-228600">
              <a:buAutoNum type="arabicPeriod"/>
            </a:pPr>
            <a:r>
              <a:rPr lang="es-CL" dirty="0"/>
              <a:t>Bien!</a:t>
            </a:r>
          </a:p>
          <a:p>
            <a:pPr marL="228600" indent="-228600">
              <a:buAutoNum type="arabicPeriod"/>
            </a:pPr>
            <a:r>
              <a:rPr lang="es-CL" dirty="0"/>
              <a:t>Dónde y cuándo?</a:t>
            </a:r>
          </a:p>
          <a:p>
            <a:pPr marL="228600" indent="-228600">
              <a:buAutoNum type="arabicPeriod"/>
            </a:pPr>
            <a:r>
              <a:rPr lang="es-CL" dirty="0"/>
              <a:t>Excelente</a:t>
            </a:r>
          </a:p>
          <a:p>
            <a:pPr marL="228600" indent="-228600">
              <a:buAutoNum type="arabicPeriod"/>
            </a:pPr>
            <a:r>
              <a:rPr lang="es-CL" dirty="0"/>
              <a:t>Excelente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F65BDC-C894-E04E-9F99-8C18A75A9E80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9420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F65BDC-C894-E04E-9F99-8C18A75A9E80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3556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8/25/22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8/25/22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3F68D903-F26B-46F9-911C-92FEC6A69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8E6E148-E023-4954-86E3-30141DFB5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  <a:noFill/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0D3F982F-CC17-4661-8EAF-7BC5E6735A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7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90D37B37-763F-44D7-AEBC-44893638DA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37E4608D-34B6-48E2-8243-67D04B36F5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8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F40C4AC8-50E7-49B1-8864-2CE866701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8B74515D-097E-4D6D-9614-3EE42477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01B715E-8AF8-4069-AFF6-C4731F0C3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4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E1E01D11-2228-4016-AD29-65D1C6DB2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3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1459FE25-5A43-4BCE-B99B-4F40DE8A4F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3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3B23074C-316F-47BD-8C6B-EC2FF4952F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A8080108-D92A-4D64-AFA7-DCCBAF669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4CDA9133-E392-4602-8F72-342B0F2B15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2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41574FAC-64B1-48BF-9962-5F1D6F2931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2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3C0763C8-12E2-42A2-96FE-5731CDF293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FA456C9D-7219-467B-B2AD-D5789A7D2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284864-DE74-4A45-AD93-F630350402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1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2ECA1844-43F9-45F6-B52D-4854DBC48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1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F9ECEA64-1836-4323-A0A3-D4F829112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950F914B-7F44-4D5A-97BB-4BE453F4A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A3EFB651-6736-424B-995D-48C4B0E55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1FB4E014-64CE-4D11-A129-94A1893FA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FBDC1C1-8061-451F-8181-9F0402645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Isosceles Triangle 58">
              <a:extLst>
                <a:ext uri="{FF2B5EF4-FFF2-40B4-BE49-F238E27FC236}">
                  <a16:creationId xmlns:a16="http://schemas.microsoft.com/office/drawing/2014/main" id="{C35F105D-10BD-4664-8966-82DC76172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C9E557E-56E2-4C47-BB57-B5D2A4FB3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FD320594-84BE-9D4B-96EB-2CE6C6B95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36" y="2591698"/>
            <a:ext cx="8679915" cy="1748729"/>
          </a:xfrm>
        </p:spPr>
        <p:txBody>
          <a:bodyPr vert="horz" lIns="228600" tIns="228600" rIns="228600" bIns="0" rtlCol="0" anchor="b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5400" b="1" dirty="0" err="1"/>
              <a:t>Ejercicio</a:t>
            </a:r>
            <a:r>
              <a:rPr lang="en-US" sz="5400" b="1" dirty="0"/>
              <a:t>:</a:t>
            </a:r>
            <a:br>
              <a:rPr lang="en-US" sz="5400" dirty="0"/>
            </a:br>
            <a:r>
              <a:rPr lang="en-US" sz="5400" dirty="0" err="1"/>
              <a:t>Ejemplos</a:t>
            </a:r>
            <a:r>
              <a:rPr lang="en-US" sz="5400" dirty="0"/>
              <a:t> de </a:t>
            </a:r>
            <a:r>
              <a:rPr lang="en-US" sz="5400" dirty="0" err="1"/>
              <a:t>Afirmaciones</a:t>
            </a:r>
            <a:r>
              <a:rPr lang="en-US" sz="5400" dirty="0"/>
              <a:t> </a:t>
            </a:r>
            <a:br>
              <a:rPr lang="en-US" sz="5400" dirty="0"/>
            </a:br>
            <a:r>
              <a:rPr lang="en-US" sz="5400" dirty="0" err="1"/>
              <a:t>Positivas</a:t>
            </a:r>
            <a:r>
              <a:rPr lang="en-US" sz="5400" dirty="0"/>
              <a:t> y </a:t>
            </a:r>
            <a:r>
              <a:rPr lang="en-US" sz="5400" dirty="0" err="1"/>
              <a:t>Normativas</a:t>
            </a:r>
            <a:br>
              <a:rPr lang="en-US" sz="5400" dirty="0"/>
            </a:br>
            <a:r>
              <a:rPr lang="en-US" sz="3100" b="1" dirty="0"/>
              <a:t>(10 </a:t>
            </a:r>
            <a:r>
              <a:rPr lang="en-US" sz="3100" b="1" dirty="0" err="1"/>
              <a:t>minutos</a:t>
            </a:r>
            <a:r>
              <a:rPr lang="en-US" sz="3100" b="1" dirty="0"/>
              <a:t>) </a:t>
            </a:r>
            <a:endParaRPr lang="en-US" sz="5400" b="1" dirty="0"/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EA5A8052-DBC3-F149-85DD-FC87842D4260}"/>
              </a:ext>
            </a:extLst>
          </p:cNvPr>
          <p:cNvSpPr txBox="1"/>
          <p:nvPr/>
        </p:nvSpPr>
        <p:spPr>
          <a:xfrm>
            <a:off x="3082187" y="6257808"/>
            <a:ext cx="6704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schemeClr val="tx2"/>
                </a:solidFill>
              </a:rPr>
              <a:t>Economía para la Gestión II / AEEG02 / David Chacón Cisterna</a:t>
            </a:r>
          </a:p>
        </p:txBody>
      </p:sp>
      <p:pic>
        <p:nvPicPr>
          <p:cNvPr id="63" name="Imagen 62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1874C66F-2C0D-C941-9809-FCB554040C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351" y="5877935"/>
            <a:ext cx="2025150" cy="888696"/>
          </a:xfrm>
          <a:prstGeom prst="rect">
            <a:avLst/>
          </a:prstGeom>
        </p:spPr>
      </p:pic>
      <p:pic>
        <p:nvPicPr>
          <p:cNvPr id="61" name="Imagen 60" descr="1.png">
            <a:extLst>
              <a:ext uri="{FF2B5EF4-FFF2-40B4-BE49-F238E27FC236}">
                <a16:creationId xmlns:a16="http://schemas.microsoft.com/office/drawing/2014/main" id="{13CF090C-6CD6-7B46-8EF2-59C4755D1B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42" y="6195340"/>
            <a:ext cx="1638000" cy="44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0496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 11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43" name="Rectangle 14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7" name="Imagen 146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A9B1D38F-C18C-6143-BF6A-0D72194251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2105" y="5879088"/>
            <a:ext cx="2025150" cy="888696"/>
          </a:xfrm>
          <a:prstGeom prst="rect">
            <a:avLst/>
          </a:prstGeom>
        </p:spPr>
      </p:pic>
      <p:sp>
        <p:nvSpPr>
          <p:cNvPr id="32" name="CuadroTexto 31">
            <a:extLst>
              <a:ext uri="{FF2B5EF4-FFF2-40B4-BE49-F238E27FC236}">
                <a16:creationId xmlns:a16="http://schemas.microsoft.com/office/drawing/2014/main" id="{F7E8B2DE-883A-014D-8571-5615996FA86B}"/>
              </a:ext>
            </a:extLst>
          </p:cNvPr>
          <p:cNvSpPr txBox="1"/>
          <p:nvPr/>
        </p:nvSpPr>
        <p:spPr>
          <a:xfrm>
            <a:off x="3082187" y="6257808"/>
            <a:ext cx="6704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schemeClr val="bg1"/>
                </a:solidFill>
              </a:rPr>
              <a:t>Economía para la Gestión II / AEEG02 / David Chacón Cisterna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868EF992-BC75-C645-AE45-025120844468}"/>
              </a:ext>
            </a:extLst>
          </p:cNvPr>
          <p:cNvSpPr txBox="1"/>
          <p:nvPr/>
        </p:nvSpPr>
        <p:spPr>
          <a:xfrm>
            <a:off x="5125774" y="995948"/>
            <a:ext cx="6165055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fontAlgn="auto">
              <a:buClr>
                <a:srgbClr val="C00000"/>
              </a:buClr>
              <a:buFont typeface="Wingdings" pitchFamily="2" charset="2"/>
              <a:buChar char="§"/>
            </a:pPr>
            <a:r>
              <a:rPr lang="es-CL" sz="2000" dirty="0"/>
              <a:t>Los ingresos por juegos móviles representan el 58% del total de la compañía </a:t>
            </a:r>
            <a:r>
              <a:rPr lang="es-CL" sz="2000" dirty="0" err="1"/>
              <a:t>Blizzard</a:t>
            </a:r>
            <a:r>
              <a:rPr lang="es-CL" sz="2000" dirty="0"/>
              <a:t>.</a:t>
            </a:r>
          </a:p>
          <a:p>
            <a:pPr marL="457200" indent="-457200" fontAlgn="auto">
              <a:buClr>
                <a:srgbClr val="C00000"/>
              </a:buClr>
              <a:buFont typeface="Wingdings" pitchFamily="2" charset="2"/>
              <a:buChar char="§"/>
            </a:pPr>
            <a:r>
              <a:rPr lang="es-CL" sz="2000" dirty="0"/>
              <a:t>Chile ha tenido un alza en su inflación en los últimos años.</a:t>
            </a:r>
          </a:p>
          <a:p>
            <a:pPr marL="457200" indent="-457200" fontAlgn="auto">
              <a:buClr>
                <a:srgbClr val="C00000"/>
              </a:buClr>
              <a:buFont typeface="Wingdings" pitchFamily="2" charset="2"/>
              <a:buChar char="§"/>
            </a:pPr>
            <a:r>
              <a:rPr lang="es-CL" sz="2000" dirty="0"/>
              <a:t>En Osorno, la tercera semana de agosto, la locomoción colectiva decidió realizar un paro debido al alza de [precios del] combustible</a:t>
            </a:r>
          </a:p>
          <a:p>
            <a:pPr marL="457200" indent="-457200" fontAlgn="auto">
              <a:buClr>
                <a:srgbClr val="C00000"/>
              </a:buClr>
              <a:buFont typeface="Wingdings" pitchFamily="2" charset="2"/>
              <a:buChar char="§"/>
            </a:pPr>
            <a:r>
              <a:rPr lang="es-CL" sz="2000" dirty="0"/>
              <a:t>El IPC tuvo un incremento mensual de un 0,9%</a:t>
            </a:r>
          </a:p>
          <a:p>
            <a:pPr marL="457200" indent="-457200" fontAlgn="auto">
              <a:buClr>
                <a:srgbClr val="C00000"/>
              </a:buClr>
              <a:buFont typeface="Wingdings" pitchFamily="2" charset="2"/>
              <a:buChar char="§"/>
            </a:pPr>
            <a:r>
              <a:rPr lang="es-CL" sz="2000" dirty="0"/>
              <a:t>En Frutillar, hace dos meses, el pasaje de los colectivos aumentó en $200, pasando de $500 a $700.</a:t>
            </a:r>
          </a:p>
          <a:p>
            <a:pPr marL="457200" indent="-457200" fontAlgn="auto">
              <a:buClr>
                <a:srgbClr val="C00000"/>
              </a:buClr>
              <a:buFont typeface="Wingdings" pitchFamily="2" charset="2"/>
              <a:buChar char="§"/>
            </a:pPr>
            <a:r>
              <a:rPr lang="es-CL" sz="2000" dirty="0"/>
              <a:t>En Osorno, durante el mes de Agosto, debido a las vacaciones de invierno, aumentó el valor del precio de los tours al volcán Osorno.</a:t>
            </a: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8E2D5C81-BED4-E446-95FB-E91C9162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000" y="2243021"/>
            <a:ext cx="3498979" cy="2456442"/>
          </a:xfrm>
        </p:spPr>
        <p:txBody>
          <a:bodyPr>
            <a:normAutofit/>
          </a:bodyPr>
          <a:lstStyle/>
          <a:p>
            <a:pPr algn="l"/>
            <a:r>
              <a:rPr lang="es-CL" sz="4800" dirty="0">
                <a:solidFill>
                  <a:schemeClr val="tx1"/>
                </a:solidFill>
              </a:rPr>
              <a:t>Afirmaciones Positivas</a:t>
            </a:r>
          </a:p>
        </p:txBody>
      </p:sp>
      <p:pic>
        <p:nvPicPr>
          <p:cNvPr id="33" name="Imagen 32" descr="1.png">
            <a:extLst>
              <a:ext uri="{FF2B5EF4-FFF2-40B4-BE49-F238E27FC236}">
                <a16:creationId xmlns:a16="http://schemas.microsoft.com/office/drawing/2014/main" id="{364E7656-2EA1-9540-A117-151589BCBF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42" y="6195340"/>
            <a:ext cx="1638000" cy="44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16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 11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43" name="Rectangle 14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7" name="Imagen 146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A9B1D38F-C18C-6143-BF6A-0D72194251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2105" y="5879088"/>
            <a:ext cx="2025150" cy="888696"/>
          </a:xfrm>
          <a:prstGeom prst="rect">
            <a:avLst/>
          </a:prstGeom>
        </p:spPr>
      </p:pic>
      <p:sp>
        <p:nvSpPr>
          <p:cNvPr id="32" name="CuadroTexto 31">
            <a:extLst>
              <a:ext uri="{FF2B5EF4-FFF2-40B4-BE49-F238E27FC236}">
                <a16:creationId xmlns:a16="http://schemas.microsoft.com/office/drawing/2014/main" id="{F7E8B2DE-883A-014D-8571-5615996FA86B}"/>
              </a:ext>
            </a:extLst>
          </p:cNvPr>
          <p:cNvSpPr txBox="1"/>
          <p:nvPr/>
        </p:nvSpPr>
        <p:spPr>
          <a:xfrm>
            <a:off x="3082187" y="6257808"/>
            <a:ext cx="6704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schemeClr val="bg1"/>
                </a:solidFill>
              </a:rPr>
              <a:t>Economía para la Gestión II / AEEG02 / David Chacón Cisterna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868EF992-BC75-C645-AE45-025120844468}"/>
              </a:ext>
            </a:extLst>
          </p:cNvPr>
          <p:cNvSpPr txBox="1"/>
          <p:nvPr/>
        </p:nvSpPr>
        <p:spPr>
          <a:xfrm>
            <a:off x="5125774" y="995948"/>
            <a:ext cx="616505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fontAlgn="auto">
              <a:buClr>
                <a:srgbClr val="C00000"/>
              </a:buClr>
              <a:buFont typeface="Wingdings" pitchFamily="2" charset="2"/>
              <a:buChar char="§"/>
            </a:pPr>
            <a:r>
              <a:rPr lang="es-CL" sz="2000" dirty="0"/>
              <a:t>En Chile, hace un tiempo atrás, ocurrió una colusión de los precios de los medicamentos comercializados por las farmacias, por lo que se debió investigar los hechos.</a:t>
            </a:r>
          </a:p>
          <a:p>
            <a:pPr marL="457200" indent="-457200" fontAlgn="auto">
              <a:buClr>
                <a:srgbClr val="C00000"/>
              </a:buClr>
              <a:buFont typeface="Wingdings" pitchFamily="2" charset="2"/>
              <a:buChar char="§"/>
            </a:pPr>
            <a:r>
              <a:rPr lang="es-CL" sz="2000" dirty="0"/>
              <a:t>Los precios de componentes electrónicos deberían aumentar debido a la escasez de materiales semiconductores.</a:t>
            </a:r>
          </a:p>
          <a:p>
            <a:pPr marL="457200" indent="-457200" fontAlgn="auto">
              <a:buClr>
                <a:srgbClr val="C00000"/>
              </a:buClr>
              <a:buFont typeface="Wingdings" pitchFamily="2" charset="2"/>
              <a:buChar char="§"/>
            </a:pPr>
            <a:r>
              <a:rPr lang="es-CL" sz="2000" dirty="0"/>
              <a:t>El Estado de Chile debiera controlar el alza de la inflación.</a:t>
            </a:r>
          </a:p>
          <a:p>
            <a:pPr marL="457200" indent="-457200" fontAlgn="auto">
              <a:buClr>
                <a:srgbClr val="C00000"/>
              </a:buClr>
              <a:buFont typeface="Wingdings" pitchFamily="2" charset="2"/>
              <a:buChar char="§"/>
            </a:pPr>
            <a:r>
              <a:rPr lang="es-CL" sz="2000" dirty="0"/>
              <a:t>La subida (sic.) de salario mínimo ayuda a tener un nivel de vida más favorable para los trabajadores.</a:t>
            </a: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8E2D5C81-BED4-E446-95FB-E91C9162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000" y="2243021"/>
            <a:ext cx="3498979" cy="2456442"/>
          </a:xfrm>
        </p:spPr>
        <p:txBody>
          <a:bodyPr>
            <a:normAutofit/>
          </a:bodyPr>
          <a:lstStyle/>
          <a:p>
            <a:pPr algn="l"/>
            <a:r>
              <a:rPr lang="es-CL" sz="4800" dirty="0">
                <a:solidFill>
                  <a:schemeClr val="tx1"/>
                </a:solidFill>
              </a:rPr>
              <a:t>Afirmaciones Normativas</a:t>
            </a:r>
          </a:p>
        </p:txBody>
      </p:sp>
      <p:pic>
        <p:nvPicPr>
          <p:cNvPr id="33" name="Imagen 32" descr="1.png">
            <a:extLst>
              <a:ext uri="{FF2B5EF4-FFF2-40B4-BE49-F238E27FC236}">
                <a16:creationId xmlns:a16="http://schemas.microsoft.com/office/drawing/2014/main" id="{364E7656-2EA1-9540-A117-151589BCBF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42" y="6195340"/>
            <a:ext cx="1638000" cy="44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29040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972</TotalTime>
  <Words>275</Words>
  <Application>Microsoft Macintosh PowerPoint</Application>
  <PresentationFormat>Panorámica</PresentationFormat>
  <Paragraphs>24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Rockwell</vt:lpstr>
      <vt:lpstr>Wingdings</vt:lpstr>
      <vt:lpstr>Atlas</vt:lpstr>
      <vt:lpstr>Ejercicio: Ejemplos de Afirmaciones  Positivas y Normativas (10 minutos) </vt:lpstr>
      <vt:lpstr>Afirmaciones Positivas</vt:lpstr>
      <vt:lpstr>Afirmaciones Normativas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de Personas: GFDP01</dc:title>
  <dc:creator>David Chacon Cisterna</dc:creator>
  <cp:lastModifiedBy>David Chacon Cisterna</cp:lastModifiedBy>
  <cp:revision>22</cp:revision>
  <dcterms:created xsi:type="dcterms:W3CDTF">2022-08-16T03:37:52Z</dcterms:created>
  <dcterms:modified xsi:type="dcterms:W3CDTF">2022-08-25T17:58:08Z</dcterms:modified>
</cp:coreProperties>
</file>